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0" r:id="rId2"/>
  </p:sldMasterIdLst>
  <p:notesMasterIdLst>
    <p:notesMasterId r:id="rId23"/>
  </p:notesMasterIdLst>
  <p:sldIdLst>
    <p:sldId id="258" r:id="rId3"/>
    <p:sldId id="295" r:id="rId4"/>
    <p:sldId id="296" r:id="rId5"/>
    <p:sldId id="297" r:id="rId6"/>
    <p:sldId id="298" r:id="rId7"/>
    <p:sldId id="299" r:id="rId8"/>
    <p:sldId id="300" r:id="rId9"/>
    <p:sldId id="301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310" r:id="rId18"/>
    <p:sldId id="311" r:id="rId19"/>
    <p:sldId id="312" r:id="rId20"/>
    <p:sldId id="313" r:id="rId21"/>
    <p:sldId id="294" r:id="rId22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292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FF0066"/>
    <a:srgbClr val="0066FF"/>
    <a:srgbClr val="00CC6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662" autoAdjust="0"/>
  </p:normalViewPr>
  <p:slideViewPr>
    <p:cSldViewPr>
      <p:cViewPr varScale="1">
        <p:scale>
          <a:sx n="95" d="100"/>
          <a:sy n="95" d="100"/>
        </p:scale>
        <p:origin x="2064" y="72"/>
      </p:cViewPr>
      <p:guideLst>
        <p:guide orient="horz" pos="2159"/>
        <p:guide pos="29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E6E7AA-3FDA-4153-B32C-F01E3E2CDF10}" type="datetimeFigureOut">
              <a:rPr lang="en-US" smtClean="0"/>
              <a:t>6/7/2018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9D8826-7C83-41E9-BA99-D9CEF5CD22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997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9D8826-7C83-41E9-BA99-D9CEF5CD22A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2070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线上广告、推荐系统面对海量用户时，不可能每个用户单独建立模型，为了效率考虑是把用户聚类后对某一类用户建模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9D8826-7C83-41E9-BA99-D9CEF5CD22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4522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一些算法可以处理部分带标签的训练数据，通常是大量不带标签数据加上小部分带标签数据。这称作半监督学习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9D8826-7C83-41E9-BA99-D9CEF5CD22A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4602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强化学习非常不同。学习系统在这里被称为智能体（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agent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），可以对环境进行观察，选择和执行动作，获得奖励（负奖励是惩罚，见图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1-12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）。然后它必须自己学习哪个是最佳方法（称为策略，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policy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），以得到长久的最大奖励。策略决定了智能体在给定情况下应该采取的行动。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9D8826-7C83-41E9-BA99-D9CEF5CD22A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6458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如果你想让一个批量学习系统明白新数据（例如垃圾邮件的新类型），就需要从头训练一个系统的新版本，使用全部数据集（不仅有新数据也有老数据），然后停掉老系统，换上新系统。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9D8826-7C83-41E9-BA99-D9CEF5CD22A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3484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学习速率： 对新数据的敏感度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在线学习的挑战之一：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坏数据  坏数据可能来自失灵的传感器或机器人  某人向搜索引擎传入垃圾信息以提高搜索排名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所以还需要密集的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monitor,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异常数据的检测算法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9D8826-7C83-41E9-BA99-D9CEF5CD22A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1455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你的垃圾邮件过滤器也要能标记类似垃圾邮件的邮件。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这就需要测量两封邮件的相似性。一个（简单的）相似度测量方法是统计两封邮件包含的相同单词的数量。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如果一封邮件含有许多垃圾邮件中的词，就会被标记为垃圾邮件。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9D8826-7C83-41E9-BA99-D9CEF5CD22A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6730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9D8826-7C83-41E9-BA99-D9CEF5CD22A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0838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9D8826-7C83-41E9-BA99-D9CEF5CD22A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641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9D8826-7C83-41E9-BA99-D9CEF5CD22A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838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光学字符识别 （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Optical Character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Recognition，OCR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垃圾邮件过滤器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例如，你的垃圾邮件过滤器就是一个机器学习程序，它可以根据垃圾邮件（比如，用户标记的垃圾邮件）和普通邮件（非垃圾邮件，也称作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ham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）学习标记垃圾邮件。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在这个例子中，任务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就是标记新邮件是否是垃圾邮件，经验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是训练数据，性能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需要定义：例如，可以使用正确分类的比例。这个性能指标称为准确率，通常用在分类任务中。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9D8826-7C83-41E9-BA99-D9CEF5CD22A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2212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第一： 观察垃圾邮件的一些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pattern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信用卡 、 大减价、  贷款、 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第二：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为观察到的规律写一个检测算法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第二：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重复前面的两个步骤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坏处： 程序变成了一长串复杂的规则 很难维护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9D8826-7C83-41E9-BA99-D9CEF5CD22A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506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9D8826-7C83-41E9-BA99-D9CEF5CD22A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5319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使用传统方法的垃圾邮件过滤器需要更新以标记“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U”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。如果发送垃圾邮件的人持续更改，你就需要被动地不停地写入新规则。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相反的，基于机器学习的垃圾邮件过滤器会自动注意到“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U”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在用户手动标记垃圾邮件中的反常频繁性，然后就能自动标记垃圾邮件而无需干预了（图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1-3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使用机器学习方法挖掘大量数据，可以发现并不显著的规律。这称作数据挖掘。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9D8826-7C83-41E9-BA99-D9CEF5CD22A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477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9D8826-7C83-41E9-BA99-D9CEF5CD22A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930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规则并不仅限于以上的，你可以将他们进行组合。例如，一个先进的垃圾邮件过滤器可以使用神经网络模型动态进行学习，用垃圾邮件和普通邮件进行训练。这就让它成了一个在线、基于模型、监督学习系统。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9D8826-7C83-41E9-BA99-D9CEF5CD22A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3033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一个典型的监督学习任务是分类。垃圾邮件过滤器就是一个很好的例子：用许多带有归类（垃圾邮件或普通邮件）的邮件样本进行训练，过滤器必须还能对新邮件进行分类。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9D8826-7C83-41E9-BA99-D9CEF5CD22A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5581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线上广告、推荐系统面对海量用户时，不可能每个用户单独建立模型，为了效率考虑是把用户聚类后对某一类用户建模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9D8826-7C83-41E9-BA99-D9CEF5CD22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968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B6B250D-62C3-4275-99F5-91462AC2413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50510AA-091C-4EF1-8B01-F4833CB8095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3A431D5-09B9-40B7-91EB-F28B2F8D9BC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07A836B-20E2-4BDD-A0FD-A5D2A8CD8D33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063210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595B508-CB03-4013-BC9F-17C47F02E74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D6F9175-D8FA-4729-B755-A79C0756F4B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08C46D8-4834-4671-94C5-1F86070F1F7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0AD5EF0-DC00-450A-9314-2DC1E424684C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104165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3512CABD-90EE-4BBD-8EAC-41C88D9FBEB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0B80BD5-AA65-4BC8-9815-43E12C6A81D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CBA66A2-78D1-45AF-968A-CC70E8A5ADC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436E74-FF28-4C3B-B1EF-C4D5BE3EF089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91129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FDA42D9-DA74-42E8-8390-0E5381D64CB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2FC7B2E-9F12-445E-8F64-6FFD01C9CF5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8DB62F8-D60E-4546-B07C-40FC3FC8482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D1C88A5-7C27-4AA7-86E7-3AD8D056415B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7458589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7CECC2DA-16AA-4B3F-9F68-68BF319CBC5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4022894-0D35-43CC-9070-B5B29A962F4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ED0119AF-BF99-4B3F-88B8-8C5042D8347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1F22F8-8556-4B73-9AB5-B4E56BFF065B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0377146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F66B873D-E117-46F5-B9ED-4BC860833A3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800E85B-7D29-440A-BF32-9BF90B530D8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5D9630E-3C1B-4AA8-A18C-A0A32DE3301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1B7B4B2-71A9-4382-9D68-3EBF823F5F68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9507229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B29DED-01E6-4420-AF06-78B89771A6A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867B8F8-20F1-489D-9278-766EA20EADF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60D5AB3-B2E5-44A0-BBB3-8696E7403D7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FC725D5-9949-4D3B-9760-128C32842879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5172454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9CADBEA9-E6F3-474B-B9F1-3804D7C7D45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58A73989-8FA2-4712-BFD3-26F37D401F1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155E475-CF29-4279-9477-7D16E781842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A24F507-E9C5-4E81-AD78-76D245AA30E6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1468083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7D2E0F89-5FA3-4F4B-807A-6DC54AD7666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916BD151-BE75-425F-A478-FE9E490355E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B6EBB2C-A902-42DE-94ED-8421D7EEBBD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F4389D-92F7-4C0D-B37B-8C31FFA59F2F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5262903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DC4B2149-9C61-44CD-9CA3-34446166F39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35665F58-C070-4407-A0D8-038C53EF94D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87E17C3D-CFBB-4D8C-8967-ACBD7EAA4F7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4CB2B6C-12A1-48D4-9445-BC88E5C31439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0219550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044A1D-6B41-4FB1-8711-11BC89E1909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E22452-C8D7-416E-9974-B1A0D39DEED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BE1304-1DE4-4D71-A285-E2534A5030D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FB1BA24-1AD4-4D7E-9A1B-FEC98E02C504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026424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2519BCF2-01A5-44A0-B083-1A82554C0BE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F040CDB-8272-410F-80F0-EE6F1F6A905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7C725B4-F014-4B05-8E8D-9DA3B45E980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B76277-0D42-4E03-97EE-78595020684B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492288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4A50D4-BD94-4112-AC08-B63590D2055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337E7E-CF4B-481E-9197-640FD30E2F7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C2A6899-E372-4B2B-B85A-2E71CCDF3E6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8D7C3A4-8E33-4975-8F84-6F5D2D69CAFD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4108920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74C66D9-3204-4A58-A7FA-D5D45C1FD01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0886630-52D7-45B0-A903-AD6CCB6087F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A22E27A-A028-47C4-B379-25C40615C5E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7610D95-08CE-4093-97FC-96DCFAB8248C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9003911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C6D66D52-C2F3-47A7-B2F2-236D11DB3C2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B051A41A-E971-4826-892E-C56B4110A3A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9247666C-207C-4C91-A191-1A552ADBD39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E128B84-EBC7-47D7-86D1-BAA446DFE529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6589282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标题，文本与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A61EB79B-495C-4584-B639-EDF16503354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5E82553E-83DD-4D5C-8E75-DF1A16190AE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B53EF6A-D9F0-44BD-AE27-1234FC38DB3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D1BC18C-11DC-4DCF-A059-A4B469CEDBF8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465351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0BE1832-393F-49E5-86DD-BB179456AC0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7AE9A48-EFD6-4AC8-BD4D-263EB198757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E47EF5C-55E8-462F-8D09-22ACACAB840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77109E8-B27D-4552-AFFF-48AF16F5F118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13978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1E1DF0-6303-4CC8-B88D-26A56BB6F4E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18232F-CAB3-4351-9D84-22B2FB27A00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2C22B10-5BD9-4FC8-AEBB-D6A47235B41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1D10BA6-E1F1-45FD-B1CA-C6664ABD7406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096169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008B5E77-ADA0-402F-89C0-385B1D258A4A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7513A6C9-0E81-454B-9B8A-0E7C7D7DDBF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3D0E2258-ABBD-49D5-B550-C8111639F7F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F098AE7-9B27-42AA-AC3C-AC80E1058CEB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037796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2C5706C8-55ED-48D1-9D59-4D000AA2AA0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37B584E-6D7B-4A7E-BCE1-EEDA8C9C6EE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2C89A768-EE78-4160-99B6-5667F5BBFCA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9A23399-BDEE-4A7D-AED3-1E5EFD6B78D0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023515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03ED187C-1E86-4939-80D1-64AA90D9A3D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96F2F4A0-843E-4656-9258-E6C878BB5BF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20223073-AC1F-4E54-A7A4-5266853CC65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063A72B-0DCA-4611-A513-E1C5E19CD858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770258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907742-7E46-4B95-8524-4A389041A21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465EAF-01DC-4F14-BC1B-2BE8F5A9F5B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52AF43-E180-453F-8B6D-34F010440FB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1F7CFD2-5A1A-4635-8F84-1782FE5C1F1B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975708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70406E-329F-45F9-B49D-EB56E467321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A3F1211-09CC-4C61-9860-EE912B21D8D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8D8EDF-2E95-46B8-B181-7ECF5AF6074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9F77F51-AC24-4EE3-A39D-34C540292FD5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464720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B905B0D-E1ED-4BDA-ACBA-F9990583E3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7DBDD5D9-C9D7-4A63-B038-8D8A7AFBB1A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F54F03C7-739E-4996-824B-A4688FC28043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6353512D-1626-4F5B-A86A-6AB83AC0464D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Arial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290DF25F-45FF-4D0C-AE3C-490A2A0468D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233DDF51-9DAC-4A4F-87BA-B7DFBFA2E3EB}" type="slidenum">
              <a:rPr lang="zh-CN" altLang="zh-CN"/>
              <a:pPr/>
              <a:t>‹#›</a:t>
            </a:fld>
            <a:endParaRPr lang="zh-CN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8D5E0C10-D7BD-4DA3-9DCE-CD7D40211D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89EF9A00-F783-47B3-84A2-86251AF1CC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74FC49D2-C4AC-468D-AF9F-A2B347DC0E3D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914B5BAB-856B-47A8-B080-70150C4F7D45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Arial" pitchFamily="34" charset="0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6FA6C063-D1B0-479F-9B63-80CA224519E8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1A11D36F-0C5C-4E0E-A077-0398F12CBBA0}" type="slidenum">
              <a:rPr lang="zh-CN" altLang="zh-CN"/>
              <a:pPr/>
              <a:t>‹#›</a:t>
            </a:fld>
            <a:endParaRPr lang="zh-CN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27B74CED-F989-4BCE-957B-2F0A833913E8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49288" y="2708275"/>
            <a:ext cx="7845425" cy="3600450"/>
          </a:xfrm>
        </p:spPr>
        <p:txBody>
          <a:bodyPr/>
          <a:lstStyle/>
          <a:p>
            <a:pPr eaLnBrk="1" hangingPunct="1"/>
            <a:br>
              <a:rPr lang="en-US" altLang="zh-CN" sz="8000" dirty="0">
                <a:solidFill>
                  <a:schemeClr val="bg1"/>
                </a:solidFill>
                <a:ea typeface="微软雅黑" panose="020B0503020204020204" pitchFamily="34" charset="-122"/>
              </a:rPr>
            </a:br>
            <a:br>
              <a:rPr lang="en-US" altLang="zh-CN" sz="8000" dirty="0">
                <a:solidFill>
                  <a:schemeClr val="bg1"/>
                </a:solidFill>
                <a:ea typeface="微软雅黑" panose="020B0503020204020204" pitchFamily="34" charset="-122"/>
              </a:rPr>
            </a:br>
            <a:r>
              <a:rPr lang="en-US" altLang="zh-CN" sz="6600" dirty="0">
                <a:solidFill>
                  <a:srgbClr val="FFC000"/>
                </a:solidFill>
                <a:ea typeface="微软雅黑" panose="020B0503020204020204" pitchFamily="34" charset="-122"/>
              </a:rPr>
              <a:t>Machine Learning Overview</a:t>
            </a:r>
            <a:br>
              <a:rPr lang="zh-CN" altLang="en-US" sz="7200" dirty="0">
                <a:solidFill>
                  <a:schemeClr val="bg1"/>
                </a:solidFill>
                <a:ea typeface="微软雅黑" panose="020B0503020204020204" pitchFamily="34" charset="-122"/>
              </a:rPr>
            </a:br>
            <a:br>
              <a:rPr lang="zh-CN" altLang="en-US" sz="2400" dirty="0">
                <a:solidFill>
                  <a:schemeClr val="bg1"/>
                </a:solidFill>
                <a:ea typeface="微软雅黑" panose="020B0503020204020204" pitchFamily="34" charset="-122"/>
              </a:rPr>
            </a:br>
            <a:r>
              <a:rPr lang="en-US" altLang="zh-CN" sz="3200" dirty="0" err="1">
                <a:solidFill>
                  <a:schemeClr val="bg1"/>
                </a:solidFill>
                <a:ea typeface="微软雅黑" panose="020B0503020204020204" pitchFamily="34" charset="-122"/>
              </a:rPr>
              <a:t>Tmac</a:t>
            </a:r>
            <a:r>
              <a:rPr lang="en-US" altLang="zh-CN" sz="3200" dirty="0">
                <a:solidFill>
                  <a:schemeClr val="bg1"/>
                </a:solidFill>
                <a:ea typeface="微软雅黑" panose="020B0503020204020204" pitchFamily="34" charset="-122"/>
              </a:rPr>
              <a:t> Zhou</a:t>
            </a:r>
            <a:br>
              <a:rPr lang="zh-CN" altLang="en-US" sz="7200" dirty="0">
                <a:solidFill>
                  <a:schemeClr val="bg1"/>
                </a:solidFill>
                <a:ea typeface="微软雅黑" panose="020B0503020204020204" pitchFamily="34" charset="-122"/>
              </a:rPr>
            </a:br>
            <a:endParaRPr lang="zh-CN" altLang="en-US" sz="72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2640C4-2920-4ED0-A1F6-02CF0B6032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1628775"/>
            <a:ext cx="2543175" cy="180022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Box 2">
            <a:extLst>
              <a:ext uri="{FF2B5EF4-FFF2-40B4-BE49-F238E27FC236}">
                <a16:creationId xmlns:a16="http://schemas.microsoft.com/office/drawing/2014/main" id="{5552ED83-0001-4E47-A09B-F49C592A8E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528" y="332656"/>
            <a:ext cx="69135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机器学习系统的类型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B899C6-F594-4E06-9D9A-A15986B126C5}"/>
              </a:ext>
            </a:extLst>
          </p:cNvPr>
          <p:cNvSpPr txBox="1"/>
          <p:nvPr/>
        </p:nvSpPr>
        <p:spPr>
          <a:xfrm>
            <a:off x="345543" y="1412776"/>
            <a:ext cx="88768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非监督学习 （训练数据没有标签）</a:t>
            </a: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194" name="Picture 2" descr="https://camo.githubusercontent.com/c87b703073e79359e59a620f7859ad9873871895/68747470733a2f2f75706c6f61642d696d616765732e6a69616e7368752e696f2f75706c6f61645f696d616765732f373137383639312d336437323862623131356639376564642e706e67">
            <a:extLst>
              <a:ext uri="{FF2B5EF4-FFF2-40B4-BE49-F238E27FC236}">
                <a16:creationId xmlns:a16="http://schemas.microsoft.com/office/drawing/2014/main" id="{00C0AE26-DAE5-451B-B8E0-9758C593EE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92" y="2175594"/>
            <a:ext cx="9144000" cy="434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747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Box 2">
            <a:extLst>
              <a:ext uri="{FF2B5EF4-FFF2-40B4-BE49-F238E27FC236}">
                <a16:creationId xmlns:a16="http://schemas.microsoft.com/office/drawing/2014/main" id="{5552ED83-0001-4E47-A09B-F49C592A8E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528" y="332656"/>
            <a:ext cx="69135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机器学习系统的类型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B899C6-F594-4E06-9D9A-A15986B126C5}"/>
              </a:ext>
            </a:extLst>
          </p:cNvPr>
          <p:cNvSpPr txBox="1"/>
          <p:nvPr/>
        </p:nvSpPr>
        <p:spPr>
          <a:xfrm>
            <a:off x="345543" y="1412776"/>
            <a:ext cx="88768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非监督学习  （聚类）</a:t>
            </a: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9218" name="Picture 2" descr="https://camo.githubusercontent.com/75a44d965b51eaae1c1c8196b79f7efcab4ea430/68747470733a2f2f75706c6f61642d696d616765732e6a69616e7368752e696f2f75706c6f61645f696d616765732f373137383639312d366536316538643864303161343564632e706e67">
            <a:extLst>
              <a:ext uri="{FF2B5EF4-FFF2-40B4-BE49-F238E27FC236}">
                <a16:creationId xmlns:a16="http://schemas.microsoft.com/office/drawing/2014/main" id="{33137A37-49E2-4066-8876-F5629CBF59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02" y="2062743"/>
            <a:ext cx="9144000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1196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Box 2">
            <a:extLst>
              <a:ext uri="{FF2B5EF4-FFF2-40B4-BE49-F238E27FC236}">
                <a16:creationId xmlns:a16="http://schemas.microsoft.com/office/drawing/2014/main" id="{5552ED83-0001-4E47-A09B-F49C592A8E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528" y="332656"/>
            <a:ext cx="69135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机器学习系统的类型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B899C6-F594-4E06-9D9A-A15986B126C5}"/>
              </a:ext>
            </a:extLst>
          </p:cNvPr>
          <p:cNvSpPr txBox="1"/>
          <p:nvPr/>
        </p:nvSpPr>
        <p:spPr>
          <a:xfrm>
            <a:off x="310358" y="1287847"/>
            <a:ext cx="88768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半监督学习</a:t>
            </a: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AutoShape 4" descr="http://t11.baidu.com/it/u=1686209164,1332446943&amp;fm=173&amp;s=0A9CED034486D3AF9B0914CA0300E0B0&amp;w=640&amp;h=492&amp;img.JPEG">
            <a:extLst>
              <a:ext uri="{FF2B5EF4-FFF2-40B4-BE49-F238E27FC236}">
                <a16:creationId xmlns:a16="http://schemas.microsoft.com/office/drawing/2014/main" id="{BE9D939D-9F73-42AA-A07D-6CF0D13EF9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CAC1C8-14D8-4BE2-83E4-E0C5C91A4C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04" y="1812886"/>
            <a:ext cx="4858428" cy="395342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5561A1-9E03-4D85-A76F-7518AEE61B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6966" y="2780928"/>
            <a:ext cx="4925112" cy="3934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497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Box 2">
            <a:extLst>
              <a:ext uri="{FF2B5EF4-FFF2-40B4-BE49-F238E27FC236}">
                <a16:creationId xmlns:a16="http://schemas.microsoft.com/office/drawing/2014/main" id="{5552ED83-0001-4E47-A09B-F49C592A8E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528" y="332656"/>
            <a:ext cx="69135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机器学习系统的类型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B899C6-F594-4E06-9D9A-A15986B126C5}"/>
              </a:ext>
            </a:extLst>
          </p:cNvPr>
          <p:cNvSpPr txBox="1"/>
          <p:nvPr/>
        </p:nvSpPr>
        <p:spPr>
          <a:xfrm>
            <a:off x="345543" y="1412776"/>
            <a:ext cx="88768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强化学习</a:t>
            </a: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AutoShape 4" descr="http://t11.baidu.com/it/u=1686209164,1332446943&amp;fm=173&amp;s=0A9CED034486D3AF9B0914CA0300E0B0&amp;w=640&amp;h=492&amp;img.JPEG">
            <a:extLst>
              <a:ext uri="{FF2B5EF4-FFF2-40B4-BE49-F238E27FC236}">
                <a16:creationId xmlns:a16="http://schemas.microsoft.com/office/drawing/2014/main" id="{BE9D939D-9F73-42AA-A07D-6CF0D13EF9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266" name="Picture 2" descr="https://camo.githubusercontent.com/2aed4bfeeb31fc713bd46482c658a46840d088a0/68747470733a2f2f75706c6f61642d696d616765732e6a69616e7368752e696f2f75706c6f61645f696d616765732f373137383639312d613536613865383865633339366631322e706e67">
            <a:extLst>
              <a:ext uri="{FF2B5EF4-FFF2-40B4-BE49-F238E27FC236}">
                <a16:creationId xmlns:a16="http://schemas.microsoft.com/office/drawing/2014/main" id="{7493E9F3-F2B3-4E2B-A6BE-661BE638FA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232" y="2073665"/>
            <a:ext cx="7596336" cy="4569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3067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Box 2">
            <a:extLst>
              <a:ext uri="{FF2B5EF4-FFF2-40B4-BE49-F238E27FC236}">
                <a16:creationId xmlns:a16="http://schemas.microsoft.com/office/drawing/2014/main" id="{5552ED83-0001-4E47-A09B-F49C592A8E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528" y="332656"/>
            <a:ext cx="69135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机器学习系统的类型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B899C6-F594-4E06-9D9A-A15986B126C5}"/>
              </a:ext>
            </a:extLst>
          </p:cNvPr>
          <p:cNvSpPr txBox="1"/>
          <p:nvPr/>
        </p:nvSpPr>
        <p:spPr>
          <a:xfrm>
            <a:off x="267141" y="1484784"/>
            <a:ext cx="8876859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批量学习</a:t>
            </a: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defRPr/>
            </a:pP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系统不能进行持续学习：必须用所有可用数据进行训练</a:t>
            </a: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用全部数据训练需要大量计算资源（</a:t>
            </a:r>
            <a:r>
              <a:rPr lang="en-US" altLang="zh-CN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CPU</a:t>
            </a: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、内存空间、磁盘空间、磁盘 </a:t>
            </a:r>
            <a:r>
              <a:rPr lang="en-US" altLang="zh-CN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I/O</a:t>
            </a: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、网络 </a:t>
            </a:r>
            <a:r>
              <a:rPr lang="en-US" altLang="zh-CN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I/O </a:t>
            </a: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等等）</a:t>
            </a: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AutoShape 4" descr="http://t11.baidu.com/it/u=1686209164,1332446943&amp;fm=173&amp;s=0A9CED034486D3AF9B0914CA0300E0B0&amp;w=640&amp;h=492&amp;img.JPEG">
            <a:extLst>
              <a:ext uri="{FF2B5EF4-FFF2-40B4-BE49-F238E27FC236}">
                <a16:creationId xmlns:a16="http://schemas.microsoft.com/office/drawing/2014/main" id="{BE9D939D-9F73-42AA-A07D-6CF0D13EF9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4497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Box 2">
            <a:extLst>
              <a:ext uri="{FF2B5EF4-FFF2-40B4-BE49-F238E27FC236}">
                <a16:creationId xmlns:a16="http://schemas.microsoft.com/office/drawing/2014/main" id="{5552ED83-0001-4E47-A09B-F49C592A8E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528" y="332656"/>
            <a:ext cx="69135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机器学习系统的类型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B899C6-F594-4E06-9D9A-A15986B126C5}"/>
              </a:ext>
            </a:extLst>
          </p:cNvPr>
          <p:cNvSpPr txBox="1"/>
          <p:nvPr/>
        </p:nvSpPr>
        <p:spPr>
          <a:xfrm>
            <a:off x="345543" y="1412776"/>
            <a:ext cx="88768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在线学习</a:t>
            </a: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AutoShape 4" descr="http://t11.baidu.com/it/u=1686209164,1332446943&amp;fm=173&amp;s=0A9CED034486D3AF9B0914CA0300E0B0&amp;w=640&amp;h=492&amp;img.JPEG">
            <a:extLst>
              <a:ext uri="{FF2B5EF4-FFF2-40B4-BE49-F238E27FC236}">
                <a16:creationId xmlns:a16="http://schemas.microsoft.com/office/drawing/2014/main" id="{BE9D939D-9F73-42AA-A07D-6CF0D13EF9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292" name="Picture 4" descr="https://camo.githubusercontent.com/2d767f1f3f927e9fa50a3eeb203c5264c74a6a06/68747470733a2f2f75706c6f61642d696d616765732e6a69616e7368752e696f2f75706c6f61645f696d616765732f373137383639312d306130613066303034613565356135612e706e67">
            <a:extLst>
              <a:ext uri="{FF2B5EF4-FFF2-40B4-BE49-F238E27FC236}">
                <a16:creationId xmlns:a16="http://schemas.microsoft.com/office/drawing/2014/main" id="{917980EA-D57B-4559-ABB2-BAB15D73C7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268" y="1916832"/>
            <a:ext cx="8689781" cy="4791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8001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Box 2">
            <a:extLst>
              <a:ext uri="{FF2B5EF4-FFF2-40B4-BE49-F238E27FC236}">
                <a16:creationId xmlns:a16="http://schemas.microsoft.com/office/drawing/2014/main" id="{5552ED83-0001-4E47-A09B-F49C592A8E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528" y="332656"/>
            <a:ext cx="69135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机器学习系统的类型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B899C6-F594-4E06-9D9A-A15986B126C5}"/>
              </a:ext>
            </a:extLst>
          </p:cNvPr>
          <p:cNvSpPr txBox="1"/>
          <p:nvPr/>
        </p:nvSpPr>
        <p:spPr>
          <a:xfrm>
            <a:off x="267141" y="1484784"/>
            <a:ext cx="8876859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基于实例学习</a:t>
            </a: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defRPr/>
            </a:pP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系统先用记忆学习案例，然后使用相似度测量推广到新的例子</a:t>
            </a: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AutoShape 4" descr="http://t11.baidu.com/it/u=1686209164,1332446943&amp;fm=173&amp;s=0A9CED034486D3AF9B0914CA0300E0B0&amp;w=640&amp;h=492&amp;img.JPEG">
            <a:extLst>
              <a:ext uri="{FF2B5EF4-FFF2-40B4-BE49-F238E27FC236}">
                <a16:creationId xmlns:a16="http://schemas.microsoft.com/office/drawing/2014/main" id="{BE9D939D-9F73-42AA-A07D-6CF0D13EF9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3780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Box 2">
            <a:extLst>
              <a:ext uri="{FF2B5EF4-FFF2-40B4-BE49-F238E27FC236}">
                <a16:creationId xmlns:a16="http://schemas.microsoft.com/office/drawing/2014/main" id="{5552ED83-0001-4E47-A09B-F49C592A8E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528" y="332656"/>
            <a:ext cx="69135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机器学习系统的类型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B899C6-F594-4E06-9D9A-A15986B126C5}"/>
              </a:ext>
            </a:extLst>
          </p:cNvPr>
          <p:cNvSpPr txBox="1"/>
          <p:nvPr/>
        </p:nvSpPr>
        <p:spPr>
          <a:xfrm>
            <a:off x="267141" y="1484784"/>
            <a:ext cx="887685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基于模型学习</a:t>
            </a: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defRPr/>
            </a:pP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从样本集进行归纳的方法是建立这些样本的模型，然后使用这个模型进行预测</a:t>
            </a: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AutoShape 4" descr="http://t11.baidu.com/it/u=1686209164,1332446943&amp;fm=173&amp;s=0A9CED034486D3AF9B0914CA0300E0B0&amp;w=640&amp;h=492&amp;img.JPEG">
            <a:extLst>
              <a:ext uri="{FF2B5EF4-FFF2-40B4-BE49-F238E27FC236}">
                <a16:creationId xmlns:a16="http://schemas.microsoft.com/office/drawing/2014/main" id="{BE9D939D-9F73-42AA-A07D-6CF0D13EF9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0708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Box 2">
            <a:extLst>
              <a:ext uri="{FF2B5EF4-FFF2-40B4-BE49-F238E27FC236}">
                <a16:creationId xmlns:a16="http://schemas.microsoft.com/office/drawing/2014/main" id="{5552ED83-0001-4E47-A09B-F49C592A8E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528" y="332656"/>
            <a:ext cx="69135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机器学习的主要挑战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B899C6-F594-4E06-9D9A-A15986B126C5}"/>
              </a:ext>
            </a:extLst>
          </p:cNvPr>
          <p:cNvSpPr txBox="1"/>
          <p:nvPr/>
        </p:nvSpPr>
        <p:spPr>
          <a:xfrm>
            <a:off x="683568" y="1484784"/>
            <a:ext cx="8876859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训练数据量不足</a:t>
            </a: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没有代表性的训练数据</a:t>
            </a: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低质量数据</a:t>
            </a: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不相关的特征</a:t>
            </a: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过拟合训练数据</a:t>
            </a: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欠拟合训练数据</a:t>
            </a: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AutoShape 4" descr="http://t11.baidu.com/it/u=1686209164,1332446943&amp;fm=173&amp;s=0A9CED034486D3AF9B0914CA0300E0B0&amp;w=640&amp;h=492&amp;img.JPEG">
            <a:extLst>
              <a:ext uri="{FF2B5EF4-FFF2-40B4-BE49-F238E27FC236}">
                <a16:creationId xmlns:a16="http://schemas.microsoft.com/office/drawing/2014/main" id="{BE9D939D-9F73-42AA-A07D-6CF0D13EF9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3090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4" descr="http://t11.baidu.com/it/u=1686209164,1332446943&amp;fm=173&amp;s=0A9CED034486D3AF9B0914CA0300E0B0&amp;w=640&amp;h=492&amp;img.JPEG">
            <a:extLst>
              <a:ext uri="{FF2B5EF4-FFF2-40B4-BE49-F238E27FC236}">
                <a16:creationId xmlns:a16="http://schemas.microsoft.com/office/drawing/2014/main" id="{BE9D939D-9F73-42AA-A07D-6CF0D13EF9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57194E59-6426-40AD-8325-25A1AEA840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528" y="332656"/>
            <a:ext cx="69135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Video part</a:t>
            </a:r>
            <a:endParaRPr lang="zh-CN" altLang="en-US" sz="4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Google I%2FO 2018_ Gmail autocomplete feature unveiled">
            <a:hlinkClick r:id="" action="ppaction://media"/>
            <a:extLst>
              <a:ext uri="{FF2B5EF4-FFF2-40B4-BE49-F238E27FC236}">
                <a16:creationId xmlns:a16="http://schemas.microsoft.com/office/drawing/2014/main" id="{DD496FA5-B678-4C8A-8F97-86215E88D6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4825" y="1484784"/>
            <a:ext cx="8134350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880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8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Box 2">
            <a:extLst>
              <a:ext uri="{FF2B5EF4-FFF2-40B4-BE49-F238E27FC236}">
                <a16:creationId xmlns:a16="http://schemas.microsoft.com/office/drawing/2014/main" id="{5552ED83-0001-4E47-A09B-F49C592A8E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530225"/>
            <a:ext cx="69135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Agenda</a:t>
            </a:r>
            <a:endParaRPr lang="zh-CN" altLang="en-US" sz="4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A991AE-3688-4E36-95ED-0003B8B99099}"/>
              </a:ext>
            </a:extLst>
          </p:cNvPr>
          <p:cNvSpPr txBox="1"/>
          <p:nvPr/>
        </p:nvSpPr>
        <p:spPr>
          <a:xfrm>
            <a:off x="287337" y="1484784"/>
            <a:ext cx="8569325" cy="329320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  <a:defRPr/>
            </a:pPr>
            <a:r>
              <a:rPr lang="zh-CN" altLang="en-US" sz="4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什么是机器学习</a:t>
            </a:r>
          </a:p>
          <a:p>
            <a:pPr marL="571500" indent="-571500">
              <a:buFont typeface="Wingdings" panose="05000000000000000000" pitchFamily="2" charset="2"/>
              <a:buChar char="§"/>
              <a:defRPr/>
            </a:pPr>
            <a:r>
              <a:rPr lang="zh-CN" altLang="en-US" sz="4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为什么使用机器学习</a:t>
            </a:r>
          </a:p>
          <a:p>
            <a:pPr marL="571500" indent="-571500">
              <a:buFont typeface="Wingdings" panose="05000000000000000000" pitchFamily="2" charset="2"/>
              <a:buChar char="§"/>
              <a:defRPr/>
            </a:pPr>
            <a:r>
              <a:rPr lang="zh-CN" altLang="en-US" sz="4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机器学习系统的类型</a:t>
            </a:r>
            <a:endParaRPr lang="en-US" altLang="zh-CN" sz="4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571500" indent="-571500">
              <a:buFont typeface="Wingdings" panose="05000000000000000000" pitchFamily="2" charset="2"/>
              <a:buChar char="§"/>
              <a:defRPr/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机器学习的主要挑战</a:t>
            </a:r>
          </a:p>
          <a:p>
            <a:pPr marL="571500" indent="-571500">
              <a:buFont typeface="Wingdings" panose="05000000000000000000" pitchFamily="2" charset="2"/>
              <a:buChar char="§"/>
              <a:defRPr/>
            </a:pP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78064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DA0A6638-A01B-4ADE-AF93-1C7B857D991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684213" y="2133600"/>
            <a:ext cx="7847012" cy="2159000"/>
          </a:xfrm>
        </p:spPr>
        <p:txBody>
          <a:bodyPr/>
          <a:lstStyle/>
          <a:p>
            <a:pPr eaLnBrk="1" hangingPunct="1"/>
            <a:br>
              <a:rPr lang="en-US" altLang="zh-CN" sz="8000" dirty="0">
                <a:solidFill>
                  <a:schemeClr val="bg1"/>
                </a:solidFill>
                <a:ea typeface="微软雅黑" panose="020B0503020204020204" pitchFamily="34" charset="-122"/>
              </a:rPr>
            </a:br>
            <a:r>
              <a:rPr lang="en-US" altLang="zh-CN" sz="6600" dirty="0">
                <a:solidFill>
                  <a:schemeClr val="bg1"/>
                </a:solidFill>
                <a:ea typeface="微软雅黑" panose="020B0503020204020204" pitchFamily="34" charset="-122"/>
              </a:rPr>
              <a:t>Q &amp; A</a:t>
            </a:r>
            <a:br>
              <a:rPr lang="zh-CN" altLang="en-US" sz="7200" dirty="0">
                <a:solidFill>
                  <a:schemeClr val="bg1"/>
                </a:solidFill>
                <a:ea typeface="微软雅黑" panose="020B0503020204020204" pitchFamily="34" charset="-122"/>
              </a:rPr>
            </a:br>
            <a:endParaRPr lang="zh-CN" altLang="en-US" sz="7200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8010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Box 2">
            <a:extLst>
              <a:ext uri="{FF2B5EF4-FFF2-40B4-BE49-F238E27FC236}">
                <a16:creationId xmlns:a16="http://schemas.microsoft.com/office/drawing/2014/main" id="{5552ED83-0001-4E47-A09B-F49C592A8E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388" y="530225"/>
            <a:ext cx="69135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什么是机器学习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A991AE-3688-4E36-95ED-0003B8B99099}"/>
              </a:ext>
            </a:extLst>
          </p:cNvPr>
          <p:cNvSpPr txBox="1"/>
          <p:nvPr/>
        </p:nvSpPr>
        <p:spPr>
          <a:xfrm>
            <a:off x="395536" y="1700808"/>
            <a:ext cx="8569325" cy="83099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机器学习是通过编程让计算机从数据中进行学习的科学（和艺术）。</a:t>
            </a:r>
            <a:endParaRPr lang="en-US" sz="2400" dirty="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251F95-7D51-40D0-A957-BC3DD74E1070}"/>
              </a:ext>
            </a:extLst>
          </p:cNvPr>
          <p:cNvSpPr txBox="1"/>
          <p:nvPr/>
        </p:nvSpPr>
        <p:spPr>
          <a:xfrm>
            <a:off x="401933" y="2872125"/>
            <a:ext cx="8569325" cy="120032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广义的概念：机器学习是让计算机具有学习的能力，无需进行明确编程。 </a:t>
            </a:r>
            <a:endParaRPr lang="en-US" altLang="zh-CN" sz="2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defRPr/>
            </a:pPr>
            <a:r>
              <a:rPr lang="en-US" altLang="zh-CN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                                                   —— </a:t>
            </a:r>
            <a:r>
              <a:rPr lang="zh-CN" altLang="en-US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亚瑟</a:t>
            </a:r>
            <a:r>
              <a:rPr lang="en-US" altLang="zh-CN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·</a:t>
            </a:r>
            <a:r>
              <a:rPr lang="zh-CN" altLang="en-US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萨缪尔，</a:t>
            </a:r>
            <a:r>
              <a:rPr lang="en-US" altLang="zh-CN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1959</a:t>
            </a:r>
            <a:endParaRPr lang="en-US" sz="2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04E9A2-4E4A-4174-ABAC-DFB81C44FC9C}"/>
              </a:ext>
            </a:extLst>
          </p:cNvPr>
          <p:cNvSpPr txBox="1"/>
          <p:nvPr/>
        </p:nvSpPr>
        <p:spPr>
          <a:xfrm>
            <a:off x="395535" y="4329342"/>
            <a:ext cx="8569325" cy="156966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工程性的概念：</a:t>
            </a:r>
            <a:endParaRPr lang="en-US" altLang="zh-CN" sz="2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defRPr/>
            </a:pPr>
            <a:r>
              <a:rPr lang="zh-CN" altLang="en-US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计算机程序利用经验 </a:t>
            </a:r>
            <a:r>
              <a:rPr lang="en-US" altLang="zh-CN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E </a:t>
            </a:r>
            <a:r>
              <a:rPr lang="zh-CN" altLang="en-US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学习任务 </a:t>
            </a:r>
            <a:r>
              <a:rPr lang="en-US" altLang="zh-CN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T</a:t>
            </a:r>
            <a:r>
              <a:rPr lang="zh-CN" altLang="en-US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，性能是 </a:t>
            </a:r>
            <a:r>
              <a:rPr lang="en-US" altLang="zh-CN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</a:t>
            </a:r>
            <a:r>
              <a:rPr lang="zh-CN" altLang="en-US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，如果针对任务 </a:t>
            </a:r>
            <a:r>
              <a:rPr lang="en-US" altLang="zh-CN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T </a:t>
            </a:r>
            <a:r>
              <a:rPr lang="zh-CN" altLang="en-US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的性能 </a:t>
            </a:r>
            <a:r>
              <a:rPr lang="en-US" altLang="zh-CN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P </a:t>
            </a:r>
            <a:r>
              <a:rPr lang="zh-CN" altLang="en-US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随着经验 </a:t>
            </a:r>
            <a:r>
              <a:rPr lang="en-US" altLang="zh-CN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E </a:t>
            </a:r>
            <a:r>
              <a:rPr lang="zh-CN" altLang="en-US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不断增长，则称为机器学习。</a:t>
            </a:r>
            <a:endParaRPr lang="en-US" altLang="zh-CN" sz="2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defRPr/>
            </a:pPr>
            <a:r>
              <a:rPr lang="en-US" altLang="zh-CN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                                                   —— </a:t>
            </a:r>
            <a:r>
              <a:rPr lang="zh-CN" altLang="en-US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汤姆</a:t>
            </a:r>
            <a:r>
              <a:rPr lang="en-US" altLang="zh-CN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·</a:t>
            </a:r>
            <a:r>
              <a:rPr lang="zh-CN" altLang="en-US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米切尔，</a:t>
            </a:r>
            <a:r>
              <a:rPr lang="en-US" altLang="zh-CN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1997</a:t>
            </a:r>
            <a:endParaRPr lang="en-US" sz="2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18802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Box 2">
            <a:extLst>
              <a:ext uri="{FF2B5EF4-FFF2-40B4-BE49-F238E27FC236}">
                <a16:creationId xmlns:a16="http://schemas.microsoft.com/office/drawing/2014/main" id="{5552ED83-0001-4E47-A09B-F49C592A8E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504" y="207634"/>
            <a:ext cx="69135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为什么使用机器学习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A991AE-3688-4E36-95ED-0003B8B99099}"/>
              </a:ext>
            </a:extLst>
          </p:cNvPr>
          <p:cNvSpPr txBox="1"/>
          <p:nvPr/>
        </p:nvSpPr>
        <p:spPr>
          <a:xfrm>
            <a:off x="214651" y="1143746"/>
            <a:ext cx="8569325" cy="52322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你会如何使用传统的编程技术写一个垃圾邮件过滤器？</a:t>
            </a:r>
            <a:endParaRPr lang="en-US" sz="2800" dirty="0">
              <a:solidFill>
                <a:schemeClr val="bg1"/>
              </a:solidFill>
              <a:latin typeface="Arial" charset="0"/>
            </a:endParaRPr>
          </a:p>
        </p:txBody>
      </p:sp>
      <p:pic>
        <p:nvPicPr>
          <p:cNvPr id="1026" name="Picture 2" descr="https://camo.githubusercontent.com/c29080964d8a92cdd00fe8b0843a3278d65e7c1e/68747470733a2f2f75706c6f61642d696d616765732e6a69616e7368752e696f2f75706c6f61645f696d616765732f373137383639312d353936633864396636613033383134662e706e67">
            <a:extLst>
              <a:ext uri="{FF2B5EF4-FFF2-40B4-BE49-F238E27FC236}">
                <a16:creationId xmlns:a16="http://schemas.microsoft.com/office/drawing/2014/main" id="{3975A7ED-9FCF-416E-A155-7D0812477A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772816"/>
            <a:ext cx="8207557" cy="4725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5887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Box 2">
            <a:extLst>
              <a:ext uri="{FF2B5EF4-FFF2-40B4-BE49-F238E27FC236}">
                <a16:creationId xmlns:a16="http://schemas.microsoft.com/office/drawing/2014/main" id="{5552ED83-0001-4E47-A09B-F49C592A8E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504" y="119552"/>
            <a:ext cx="69135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为什么使用机器学习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A991AE-3688-4E36-95ED-0003B8B99099}"/>
              </a:ext>
            </a:extLst>
          </p:cNvPr>
          <p:cNvSpPr txBox="1"/>
          <p:nvPr/>
        </p:nvSpPr>
        <p:spPr>
          <a:xfrm>
            <a:off x="395536" y="1170142"/>
            <a:ext cx="8569325" cy="52322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使用机器学习的解决方式：</a:t>
            </a:r>
            <a:endParaRPr lang="en-US" sz="2800" dirty="0">
              <a:solidFill>
                <a:schemeClr val="bg1"/>
              </a:solidFill>
              <a:latin typeface="Arial" charset="0"/>
            </a:endParaRPr>
          </a:p>
        </p:txBody>
      </p:sp>
      <p:pic>
        <p:nvPicPr>
          <p:cNvPr id="2050" name="Picture 2" descr="https://camo.githubusercontent.com/05007edc45fbab2b29889318e60813902ef60c26/68747470733a2f2f75706c6f61642d696d616765732e6a69616e7368752e696f2f75706c6f61645f696d616765732f373137383639312d323761353061386430396638653861662e706e67">
            <a:extLst>
              <a:ext uri="{FF2B5EF4-FFF2-40B4-BE49-F238E27FC236}">
                <a16:creationId xmlns:a16="http://schemas.microsoft.com/office/drawing/2014/main" id="{1933D854-9B1E-48B4-AA1D-A8B851CA1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331" y="1790579"/>
            <a:ext cx="8029079" cy="4895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97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Box 2">
            <a:extLst>
              <a:ext uri="{FF2B5EF4-FFF2-40B4-BE49-F238E27FC236}">
                <a16:creationId xmlns:a16="http://schemas.microsoft.com/office/drawing/2014/main" id="{5552ED83-0001-4E47-A09B-F49C592A8E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512" y="116632"/>
            <a:ext cx="69135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为什么使用机器学习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B899C6-F594-4E06-9D9A-A15986B126C5}"/>
              </a:ext>
            </a:extLst>
          </p:cNvPr>
          <p:cNvSpPr txBox="1"/>
          <p:nvPr/>
        </p:nvSpPr>
        <p:spPr>
          <a:xfrm>
            <a:off x="266359" y="1100750"/>
            <a:ext cx="8569325" cy="95410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发件人发现所有包含“信用卡”的邮件都被屏蔽， 转而使用 </a:t>
            </a:r>
            <a:r>
              <a:rPr lang="en-US" altLang="zh-CN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信</a:t>
            </a:r>
            <a:r>
              <a:rPr lang="en-US" altLang="zh-CN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用</a:t>
            </a:r>
            <a:r>
              <a:rPr lang="en-US" altLang="zh-CN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.</a:t>
            </a: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卡</a:t>
            </a:r>
            <a:r>
              <a:rPr lang="en-US" altLang="zh-CN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”</a:t>
            </a: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，怎么办？</a:t>
            </a:r>
            <a:endParaRPr lang="en-US" sz="2800" dirty="0">
              <a:solidFill>
                <a:schemeClr val="bg1"/>
              </a:solidFill>
              <a:latin typeface="Arial" charset="0"/>
            </a:endParaRPr>
          </a:p>
        </p:txBody>
      </p:sp>
      <p:pic>
        <p:nvPicPr>
          <p:cNvPr id="3074" name="Picture 2" descr="https://camo.githubusercontent.com/2d36d333ed1bc9d306747918c81e90d26c5cb3d4/68747470733a2f2f75706c6f61642d696d616765732e6a69616e7368752e696f2f75706c6f61645f696d616765732f373137383639312d656332373562346632636334633339302e706e67">
            <a:extLst>
              <a:ext uri="{FF2B5EF4-FFF2-40B4-BE49-F238E27FC236}">
                <a16:creationId xmlns:a16="http://schemas.microsoft.com/office/drawing/2014/main" id="{78D25E5F-3A3F-4C78-8FFE-E9BA37D11E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56" y="2492896"/>
            <a:ext cx="8964488" cy="3953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2569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Box 2">
            <a:extLst>
              <a:ext uri="{FF2B5EF4-FFF2-40B4-BE49-F238E27FC236}">
                <a16:creationId xmlns:a16="http://schemas.microsoft.com/office/drawing/2014/main" id="{5552ED83-0001-4E47-A09B-F49C592A8E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512" y="116632"/>
            <a:ext cx="69135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为什么使用机器学习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B899C6-F594-4E06-9D9A-A15986B126C5}"/>
              </a:ext>
            </a:extLst>
          </p:cNvPr>
          <p:cNvSpPr txBox="1"/>
          <p:nvPr/>
        </p:nvSpPr>
        <p:spPr>
          <a:xfrm>
            <a:off x="15620" y="1340768"/>
            <a:ext cx="8876859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总结一下：</a:t>
            </a: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defRPr/>
            </a:pP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bg1"/>
                </a:solidFill>
                <a:latin typeface="Arial" charset="0"/>
              </a:rPr>
              <a:t>需要进行大量手工调整或需要拥有长串规则才能解决的问题：机器学习算法通常可以简化代码、提高性能。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endParaRPr lang="zh-CN" altLang="en-US" sz="2800" dirty="0">
              <a:solidFill>
                <a:schemeClr val="bg1"/>
              </a:solidFill>
              <a:latin typeface="Arial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bg1"/>
                </a:solidFill>
                <a:latin typeface="Arial" charset="0"/>
              </a:rPr>
              <a:t>问题复杂，传统方法难以解决。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endParaRPr lang="zh-CN" altLang="en-US" sz="2800" dirty="0">
              <a:solidFill>
                <a:schemeClr val="bg1"/>
              </a:solidFill>
              <a:latin typeface="Arial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bg1"/>
                </a:solidFill>
                <a:latin typeface="Arial" charset="0"/>
              </a:rPr>
              <a:t>环境有波动：机器学习算法可以适应新数据。</a:t>
            </a: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endParaRPr lang="zh-CN" altLang="en-US" sz="2800" dirty="0">
              <a:solidFill>
                <a:schemeClr val="bg1"/>
              </a:solidFill>
              <a:latin typeface="Arial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bg1"/>
                </a:solidFill>
                <a:latin typeface="Arial" charset="0"/>
              </a:rPr>
              <a:t>洞察复杂问题和大量数据。</a:t>
            </a:r>
            <a:endParaRPr lang="en-US" sz="2800" dirty="0">
              <a:solidFill>
                <a:schemeClr val="bg1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7544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Box 2">
            <a:extLst>
              <a:ext uri="{FF2B5EF4-FFF2-40B4-BE49-F238E27FC236}">
                <a16:creationId xmlns:a16="http://schemas.microsoft.com/office/drawing/2014/main" id="{5552ED83-0001-4E47-A09B-F49C592A8E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512" y="116632"/>
            <a:ext cx="69135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机器学习系统的类型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B899C6-F594-4E06-9D9A-A15986B126C5}"/>
              </a:ext>
            </a:extLst>
          </p:cNvPr>
          <p:cNvSpPr txBox="1"/>
          <p:nvPr/>
        </p:nvSpPr>
        <p:spPr>
          <a:xfrm>
            <a:off x="133570" y="1484784"/>
            <a:ext cx="8876859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机器学习有多种类型，可以根据如下规则进行分类：</a:t>
            </a:r>
          </a:p>
          <a:p>
            <a:pPr>
              <a:defRPr/>
            </a:pPr>
            <a:endParaRPr lang="zh-CN" altLang="en-US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是否在人类监督下进行训练（监督，非监督，半监督和强化学习）</a:t>
            </a: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zh-CN" altLang="en-US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是否可以动态渐进学习（在线学习 </a:t>
            </a:r>
            <a:r>
              <a:rPr lang="en-US" altLang="zh-CN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vs </a:t>
            </a: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批量学习）</a:t>
            </a: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endParaRPr lang="zh-CN" altLang="en-US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它们是否只是通过简单地比较新的数据点和已知的数据点，或者在训练数据中进行模式识别，以建立一个预测模型，就像科学家所做的那样（基于实例学习 </a:t>
            </a:r>
            <a:r>
              <a:rPr lang="en-US" altLang="zh-CN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vs </a:t>
            </a: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基于模型学习）</a:t>
            </a:r>
            <a:endParaRPr lang="en-US" sz="2800" dirty="0">
              <a:solidFill>
                <a:schemeClr val="bg1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628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Box 2">
            <a:extLst>
              <a:ext uri="{FF2B5EF4-FFF2-40B4-BE49-F238E27FC236}">
                <a16:creationId xmlns:a16="http://schemas.microsoft.com/office/drawing/2014/main" id="{5552ED83-0001-4E47-A09B-F49C592A8E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528" y="332656"/>
            <a:ext cx="69135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机器学习系统的类型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B899C6-F594-4E06-9D9A-A15986B126C5}"/>
              </a:ext>
            </a:extLst>
          </p:cNvPr>
          <p:cNvSpPr txBox="1"/>
          <p:nvPr/>
        </p:nvSpPr>
        <p:spPr>
          <a:xfrm>
            <a:off x="357122" y="1700808"/>
            <a:ext cx="88768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监督学习</a:t>
            </a:r>
            <a:endParaRPr lang="en-US" altLang="zh-CN" sz="28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Picture 2" descr="https://camo.githubusercontent.com/b3e1e3911e3e6419836fc12a19b92cc045067cdc/68747470733a2f2f75706c6f61642d696d616765732e6a69616e7368752e696f2f75706c6f61645f696d616765732f373137383639312d356139343231393730313738343435632e706e67">
            <a:extLst>
              <a:ext uri="{FF2B5EF4-FFF2-40B4-BE49-F238E27FC236}">
                <a16:creationId xmlns:a16="http://schemas.microsoft.com/office/drawing/2014/main" id="{394A4F87-ABAB-4350-89B5-88B153ECB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463" y="2884874"/>
            <a:ext cx="8919073" cy="2855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2960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默认设计模板_3">
  <a:themeElements>
    <a:clrScheme name="默认设计模板_3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_3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_3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_3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_3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_3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_3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_3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_3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_3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_3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_3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_3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_3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157258779</TotalTime>
  <Pages>0</Pages>
  <Words>1993</Words>
  <Characters>0</Characters>
  <Application>Microsoft Office PowerPoint</Application>
  <DocSecurity>0</DocSecurity>
  <PresentationFormat>On-screen Show (4:3)</PresentationFormat>
  <Lines>0</Lines>
  <Paragraphs>122</Paragraphs>
  <Slides>20</Slides>
  <Notes>18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宋体</vt:lpstr>
      <vt:lpstr>微软雅黑</vt:lpstr>
      <vt:lpstr>等线</vt:lpstr>
      <vt:lpstr>Arial</vt:lpstr>
      <vt:lpstr>Calibri</vt:lpstr>
      <vt:lpstr>Wingdings</vt:lpstr>
      <vt:lpstr>默认设计模板</vt:lpstr>
      <vt:lpstr>默认设计模板_3</vt:lpstr>
      <vt:lpstr>  Machine Learning Overview  Tmac Zhou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Q &amp; A 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Redis  Yellow</dc:title>
  <dc:subject/>
  <dc:creator>beifeng.xy</dc:creator>
  <cp:keywords/>
  <dc:description/>
  <cp:lastModifiedBy>TMAC ZHOU (DEV-ISD-OOCLL/ZHA)</cp:lastModifiedBy>
  <cp:revision>162</cp:revision>
  <cp:lastPrinted>1899-12-30T00:00:00Z</cp:lastPrinted>
  <dcterms:created xsi:type="dcterms:W3CDTF">2011-04-14T14:51:18Z</dcterms:created>
  <dcterms:modified xsi:type="dcterms:W3CDTF">2018-06-07T01:42:43Z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2052-6.6.0.2699</vt:lpwstr>
  </property>
</Properties>
</file>

<file path=docProps/thumbnail.jpeg>
</file>